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_rels/notesSlide3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media/image9.jpeg" ContentType="image/jpeg"/>
  <Override PartName="/ppt/media/image28.png" ContentType="image/png"/>
  <Override PartName="/ppt/media/image1.jpeg" ContentType="image/jpeg"/>
  <Override PartName="/ppt/media/image13.wmf" ContentType="image/x-wmf"/>
  <Override PartName="/ppt/media/image2.png" ContentType="image/png"/>
  <Override PartName="/ppt/media/image5.png" ContentType="image/png"/>
  <Override PartName="/ppt/media/image3.jpeg" ContentType="image/jpeg"/>
  <Override PartName="/ppt/media/image4.png" ContentType="image/png"/>
  <Override PartName="/ppt/media/image34.jpeg" ContentType="image/jpeg"/>
  <Override PartName="/ppt/media/image6.png" ContentType="image/png"/>
  <Override PartName="/ppt/media/image7.jpeg" ContentType="image/jpeg"/>
  <Override PartName="/ppt/media/image8.png" ContentType="image/png"/>
  <Override PartName="/ppt/media/image10.jpeg" ContentType="image/jpeg"/>
  <Override PartName="/ppt/media/image11.jpeg" ContentType="image/jpeg"/>
  <Override PartName="/ppt/media/image12.jpeg" ContentType="image/jpeg"/>
  <Override PartName="/ppt/media/image17.jpeg" ContentType="image/jpeg"/>
  <Override PartName="/ppt/media/image14.wmf" ContentType="image/x-wmf"/>
  <Override PartName="/ppt/media/image15.jpeg" ContentType="image/jpeg"/>
  <Override PartName="/ppt/media/image16.jpeg" ContentType="image/jpeg"/>
  <Override PartName="/ppt/media/image18.jpeg" ContentType="image/jpeg"/>
  <Override PartName="/ppt/media/image22.png" ContentType="image/png"/>
  <Override PartName="/ppt/media/image19.jpeg" ContentType="image/jpeg"/>
  <Override PartName="/ppt/media/image20.jpeg" ContentType="image/jpeg"/>
  <Override PartName="/ppt/media/image21.png" ContentType="image/png"/>
  <Override PartName="/ppt/media/image23.png" ContentType="image/png"/>
  <Override PartName="/ppt/media/image24.jpeg" ContentType="image/jpeg"/>
  <Override PartName="/ppt/media/image36.jpeg" ContentType="image/jpeg"/>
  <Override PartName="/ppt/media/image25.png" ContentType="image/png"/>
  <Override PartName="/ppt/media/image26.png" ContentType="image/png"/>
  <Override PartName="/ppt/media/image27.png" ContentType="image/pn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MD" sz="4400" spc="-1" strike="noStrike">
                <a:latin typeface="Arial"/>
              </a:rPr>
              <a:t>Click to move the slide</a:t>
            </a:r>
            <a:endParaRPr b="0" lang="ru-MD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ru-MD" sz="2000" spc="-1" strike="noStrike">
                <a:latin typeface="Arial"/>
              </a:rPr>
              <a:t>Click to edit the notes format</a:t>
            </a:r>
            <a:endParaRPr b="0" lang="ru-MD" sz="20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ru-MD" sz="1400" spc="-1" strike="noStrike">
                <a:latin typeface="Times New Roman"/>
              </a:rPr>
              <a:t> </a:t>
            </a:r>
            <a:endParaRPr b="0" lang="ru-MD" sz="1400" spc="-1" strike="noStrike"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ru-MD" sz="1400" spc="-1" strike="noStrike">
                <a:latin typeface="Times New Roman"/>
              </a:rPr>
              <a:t> </a:t>
            </a:r>
            <a:endParaRPr b="0" lang="ru-MD" sz="1400" spc="-1" strike="noStrike"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ru-MD" sz="1400" spc="-1" strike="noStrike">
                <a:latin typeface="Times New Roman"/>
              </a:rPr>
              <a:t> </a:t>
            </a:r>
            <a:endParaRPr b="0" lang="ru-MD" sz="1400" spc="-1" strike="noStrike">
              <a:latin typeface="Times New Roman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2F606A72-51D6-4637-93A0-AE3AC89BAF3D}" type="slidenum">
              <a:rPr b="0" lang="ru-MD" sz="1400" spc="-1" strike="noStrike">
                <a:latin typeface="Times New Roman"/>
              </a:rPr>
              <a:t>1</a:t>
            </a:fld>
            <a:endParaRPr b="0" lang="ru-MD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3884760" y="0"/>
            <a:ext cx="296964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r">
              <a:lnSpc>
                <a:spcPct val="100000"/>
              </a:lnSpc>
            </a:pPr>
            <a:fld id="{FB69ECA4-DFBA-41B4-A13F-6E9B828A9AB3}" type="datetime">
              <a:rPr b="0" lang="ru-MD" sz="1200" spc="-1" strike="noStrike">
                <a:solidFill>
                  <a:srgbClr val="000000"/>
                </a:solidFill>
                <a:latin typeface="Times New Roman"/>
              </a:rPr>
              <a:t>21.6.18</a:t>
            </a:fld>
            <a:endParaRPr b="0" lang="ru-MD" sz="1200" spc="-1" strike="noStrike"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100000"/>
              </a:lnSpc>
            </a:pPr>
            <a:fld id="{244530CB-F96C-4A9B-B28E-AEFA89F490B7}" type="slidenum">
              <a:rPr b="0" lang="ru-MD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ru-MD" sz="1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69840" cy="3426840"/>
          </a:xfrm>
          <a:prstGeom prst="rect">
            <a:avLst/>
          </a:prstGeom>
        </p:spPr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240" cy="4204440"/>
          </a:xfrm>
          <a:prstGeom prst="rect">
            <a:avLst/>
          </a:prstGeom>
        </p:spPr>
        <p:txBody>
          <a:bodyPr lIns="0" rIns="0" tIns="0" bIns="0"/>
          <a:p>
            <a:endParaRPr b="0" lang="ru-MD" sz="20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69840" cy="3426840"/>
          </a:xfrm>
          <a:prstGeom prst="rect">
            <a:avLst/>
          </a:prstGeom>
        </p:spPr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240" cy="4112640"/>
          </a:xfrm>
          <a:prstGeom prst="rect">
            <a:avLst/>
          </a:prstGeom>
        </p:spPr>
        <p:txBody>
          <a:bodyPr lIns="0" rIns="0" tIns="0" bIns="0"/>
          <a:p>
            <a:pPr marL="216000" indent="-214200">
              <a:lnSpc>
                <a:spcPct val="100000"/>
              </a:lnSpc>
            </a:pPr>
            <a:r>
              <a:rPr b="0" lang="ru-MD" sz="1200" spc="-1" strike="noStrike">
                <a:solidFill>
                  <a:srgbClr val="000000"/>
                </a:solidFill>
                <a:latin typeface="+mn-lt"/>
                <a:ea typeface="+mn-ea"/>
              </a:rPr>
              <a:t>Сбор данных из различных источников.</a:t>
            </a:r>
            <a:endParaRPr b="0" lang="ru-MD" sz="1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</a:pPr>
            <a:endParaRPr b="0" lang="ru-MD" sz="1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</a:pPr>
            <a:r>
              <a:rPr b="0" lang="ru-MD" sz="1200" spc="-1" strike="noStrike">
                <a:solidFill>
                  <a:srgbClr val="000000"/>
                </a:solidFill>
                <a:latin typeface="+mn-lt"/>
                <a:ea typeface="+mn-ea"/>
              </a:rPr>
              <a:t>Информационная платформа RadEX осуществляет сбор данных непосредственно из информационных систем или PACS медицинских учреждений и не хранит эти данные в системе. Таким образом вся персональная информация остаётся внутри мед учреждения. Платформа RadEX лишь предоставляет инструменты для доступа и возможность обмена данными между учреждениями или пользователями, такими как врачи и пациенты.</a:t>
            </a:r>
            <a:endParaRPr b="0" lang="ru-MD" sz="1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</a:pPr>
            <a:endParaRPr b="0" lang="ru-MD" sz="1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</a:pPr>
            <a:r>
              <a:rPr b="0" lang="ru-MD" sz="1200" spc="-1" strike="noStrike">
                <a:solidFill>
                  <a:srgbClr val="000000"/>
                </a:solidFill>
                <a:latin typeface="+mn-lt"/>
                <a:ea typeface="+mn-ea"/>
              </a:rPr>
              <a:t>При этом контроль над обменом осуществляется непосредственно менеджером медицинского учреждения которому эти данные принадлежат. </a:t>
            </a:r>
            <a:endParaRPr b="0" lang="ru-MD" sz="1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</a:pPr>
            <a:endParaRPr b="0" lang="ru-MD" sz="1200" spc="-1" strike="noStrike">
              <a:latin typeface="Arial"/>
            </a:endParaRPr>
          </a:p>
        </p:txBody>
      </p:sp>
      <p:sp>
        <p:nvSpPr>
          <p:cNvPr id="107" name="CustomShape 3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1BECE66E-BF29-4630-B6B9-21458430B60C}" type="slidenum">
              <a:rPr b="0" lang="ru-MD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ru-MD" sz="12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69840" cy="3426840"/>
          </a:xfrm>
          <a:prstGeom prst="rect">
            <a:avLst/>
          </a:prstGeom>
        </p:spPr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240" cy="4112640"/>
          </a:xfrm>
          <a:prstGeom prst="rect">
            <a:avLst/>
          </a:prstGeom>
        </p:spPr>
        <p:txBody>
          <a:bodyPr lIns="0" rIns="0" tIns="0" bIns="0"/>
          <a:p>
            <a:pPr marL="216000" indent="-214200">
              <a:lnSpc>
                <a:spcPct val="100000"/>
              </a:lnSpc>
            </a:pPr>
            <a:r>
              <a:rPr b="0" lang="ru-MD" sz="1200" spc="-1" strike="noStrike">
                <a:solidFill>
                  <a:srgbClr val="000000"/>
                </a:solidFill>
                <a:latin typeface="+mn-lt"/>
                <a:ea typeface="+mn-ea"/>
              </a:rPr>
              <a:t>Система обмена персональными данными.</a:t>
            </a:r>
            <a:endParaRPr b="0" lang="ru-MD" sz="1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</a:pPr>
            <a:r>
              <a:rPr b="0" lang="ru-MD" sz="1200" spc="-1" strike="noStrike">
                <a:solidFill>
                  <a:srgbClr val="000000"/>
                </a:solidFill>
                <a:latin typeface="+mn-lt"/>
                <a:ea typeface="+mn-ea"/>
              </a:rPr>
              <a:t>Возможность обмена данными между пациентами и организациями является самым важным и самым сложным компонентом системы:</a:t>
            </a:r>
            <a:endParaRPr b="0" lang="ru-MD" sz="1200" spc="-1" strike="noStrike">
              <a:latin typeface="Arial"/>
            </a:endParaRPr>
          </a:p>
          <a:p>
            <a:pPr marL="171360" indent="-1692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MD" sz="1200" spc="-1" strike="noStrike">
                <a:solidFill>
                  <a:srgbClr val="000000"/>
                </a:solidFill>
                <a:latin typeface="+mn-lt"/>
                <a:ea typeface="+mn-ea"/>
              </a:rPr>
              <a:t>Данные не попадут в систему без письменного разрешения Пациента.</a:t>
            </a:r>
            <a:endParaRPr b="0" lang="ru-MD" sz="1200" spc="-1" strike="noStrike">
              <a:latin typeface="Arial"/>
            </a:endParaRPr>
          </a:p>
          <a:p>
            <a:pPr marL="171360" indent="-1692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MD" sz="1200" spc="-1" strike="noStrike">
                <a:solidFill>
                  <a:srgbClr val="000000"/>
                </a:solidFill>
                <a:latin typeface="+mn-lt"/>
                <a:ea typeface="+mn-ea"/>
              </a:rPr>
              <a:t>После каждого обследования пациент получает документ с доступом к системе RadEX.</a:t>
            </a:r>
            <a:endParaRPr b="0" lang="ru-MD" sz="1200" spc="-1" strike="noStrike">
              <a:latin typeface="Arial"/>
            </a:endParaRPr>
          </a:p>
          <a:p>
            <a:pPr marL="171360" indent="-1692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MD" sz="1200" spc="-1" strike="noStrike">
                <a:solidFill>
                  <a:srgbClr val="000000"/>
                </a:solidFill>
                <a:latin typeface="+mn-lt"/>
                <a:ea typeface="+mn-ea"/>
              </a:rPr>
              <a:t>Врач или другой пациент не получат доступ к персональным данным пациента без его разрешения.</a:t>
            </a:r>
            <a:endParaRPr b="0" lang="ru-MD" sz="1200" spc="-1" strike="noStrike">
              <a:latin typeface="Arial"/>
            </a:endParaRPr>
          </a:p>
          <a:p>
            <a:pPr marL="171360" indent="-1692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MD" sz="1200" spc="-1" strike="noStrike">
                <a:solidFill>
                  <a:srgbClr val="000000"/>
                </a:solidFill>
                <a:latin typeface="+mn-lt"/>
                <a:ea typeface="+mn-ea"/>
              </a:rPr>
              <a:t>Доступ к данным может быть гибким в зависимости от настроек пользователя:</a:t>
            </a:r>
            <a:endParaRPr b="0" lang="ru-MD" sz="1200" spc="-1" strike="noStrike">
              <a:latin typeface="Arial"/>
            </a:endParaRPr>
          </a:p>
          <a:p>
            <a:pPr lvl="1" marL="628560" indent="-169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MD" sz="1200" spc="-1" strike="noStrike">
                <a:solidFill>
                  <a:srgbClr val="000000"/>
                </a:solidFill>
                <a:latin typeface="+mn-lt"/>
                <a:ea typeface="+mn-ea"/>
              </a:rPr>
              <a:t>Полным на все обследования пациента</a:t>
            </a:r>
            <a:endParaRPr b="0" lang="ru-MD" sz="1200" spc="-1" strike="noStrike">
              <a:latin typeface="Arial"/>
            </a:endParaRPr>
          </a:p>
          <a:p>
            <a:pPr lvl="1" marL="628560" indent="-169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MD" sz="1200" spc="-1" strike="noStrike">
                <a:solidFill>
                  <a:srgbClr val="000000"/>
                </a:solidFill>
                <a:latin typeface="+mn-lt"/>
                <a:ea typeface="+mn-ea"/>
              </a:rPr>
              <a:t>На конкретное обследование</a:t>
            </a:r>
            <a:endParaRPr b="0" lang="ru-MD" sz="1200" spc="-1" strike="noStrike">
              <a:latin typeface="Arial"/>
            </a:endParaRPr>
          </a:p>
          <a:p>
            <a:pPr lvl="1" marL="628560" indent="-169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MD" sz="1200" spc="-1" strike="noStrike">
                <a:solidFill>
                  <a:srgbClr val="000000"/>
                </a:solidFill>
                <a:latin typeface="+mn-lt"/>
                <a:ea typeface="+mn-ea"/>
              </a:rPr>
              <a:t>Временным на промежуток установленным пациентом.</a:t>
            </a:r>
            <a:endParaRPr b="0" lang="ru-MD" sz="1200" spc="-1" strike="noStrike">
              <a:latin typeface="Arial"/>
            </a:endParaRPr>
          </a:p>
          <a:p>
            <a:pPr marL="171360" indent="-1692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MD" sz="1200" spc="-1" strike="noStrike">
                <a:solidFill>
                  <a:srgbClr val="000000"/>
                </a:solidFill>
                <a:latin typeface="+mn-lt"/>
                <a:ea typeface="+mn-ea"/>
              </a:rPr>
              <a:t>Пациент может в любой момент закрыть доступ.</a:t>
            </a:r>
            <a:endParaRPr b="0" lang="ru-MD" sz="1200" spc="-1" strike="noStrike">
              <a:latin typeface="Arial"/>
            </a:endParaRPr>
          </a:p>
          <a:p>
            <a:pPr marL="171360" indent="-1692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MD" sz="1200" spc="-1" strike="noStrike">
                <a:solidFill>
                  <a:srgbClr val="000000"/>
                </a:solidFill>
                <a:latin typeface="+mn-lt"/>
                <a:ea typeface="+mn-ea"/>
              </a:rPr>
              <a:t>Мед упреждение может в любой момент закрыть доступ.</a:t>
            </a:r>
            <a:endParaRPr b="0" lang="ru-MD" sz="1200" spc="-1" strike="noStrike">
              <a:latin typeface="Arial"/>
            </a:endParaRPr>
          </a:p>
          <a:p>
            <a:pPr marL="171360" indent="-1692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MD" sz="1200" spc="-1" strike="noStrike">
                <a:solidFill>
                  <a:srgbClr val="000000"/>
                </a:solidFill>
                <a:latin typeface="+mn-lt"/>
                <a:ea typeface="+mn-ea"/>
              </a:rPr>
              <a:t>Пациент по желанию может открыть доступ к своим обследованиям в «анонимном» режиме. В таком случае личные данные пациента (ФИО, дата рождения и др.) будут скрыты, но доступ к самим снимкам остаётся.</a:t>
            </a:r>
            <a:endParaRPr b="0" lang="ru-MD" sz="1200" spc="-1" strike="noStrike">
              <a:latin typeface="Arial"/>
            </a:endParaRPr>
          </a:p>
          <a:p>
            <a:pPr marL="171360" indent="-1692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MD" sz="1200" spc="-1" strike="noStrike">
                <a:solidFill>
                  <a:srgbClr val="000000"/>
                </a:solidFill>
                <a:latin typeface="+mn-lt"/>
                <a:ea typeface="+mn-ea"/>
              </a:rPr>
              <a:t>Врач может добавить консультацию или комментарий к конкретному обследованию.</a:t>
            </a:r>
            <a:endParaRPr b="0" lang="ru-MD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MD" sz="1200" spc="-1" strike="noStrike">
              <a:latin typeface="Arial"/>
            </a:endParaRPr>
          </a:p>
        </p:txBody>
      </p:sp>
      <p:sp>
        <p:nvSpPr>
          <p:cNvPr id="110" name="CustomShape 3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CAC228A5-ADB0-4EE3-93AA-241F5F5FE087}" type="slidenum">
              <a:rPr b="0" lang="ru-MD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ru-MD" sz="12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69840" cy="3426840"/>
          </a:xfrm>
          <a:prstGeom prst="rect">
            <a:avLst/>
          </a:prstGeom>
        </p:spPr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240" cy="4112640"/>
          </a:xfrm>
          <a:prstGeom prst="rect">
            <a:avLst/>
          </a:prstGeom>
        </p:spPr>
        <p:txBody>
          <a:bodyPr lIns="0" rIns="0" tIns="0" bIns="0"/>
          <a:p>
            <a:pPr marL="216000" indent="-214200">
              <a:lnSpc>
                <a:spcPct val="100000"/>
              </a:lnSpc>
            </a:pPr>
            <a:r>
              <a:rPr b="0" lang="ru-MD" sz="1200" spc="-1" strike="noStrike">
                <a:solidFill>
                  <a:srgbClr val="000000"/>
                </a:solidFill>
                <a:latin typeface="+mn-lt"/>
                <a:ea typeface="+mn-ea"/>
              </a:rPr>
              <a:t>Чем мы отличаемся от конкурентов?</a:t>
            </a:r>
            <a:endParaRPr b="0" lang="ru-MD" sz="1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</a:pPr>
            <a:endParaRPr b="0" lang="ru-MD" sz="1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</a:pPr>
            <a:r>
              <a:rPr b="0" lang="ru-MD" sz="1200" spc="-1" strike="noStrike">
                <a:solidFill>
                  <a:srgbClr val="000000"/>
                </a:solidFill>
                <a:latin typeface="+mn-lt"/>
                <a:ea typeface="+mn-ea"/>
              </a:rPr>
              <a:t>Мы предоставляем полный набор инструментов для сбора и визуализации данных в отличии от стандартных PACS.</a:t>
            </a:r>
            <a:endParaRPr b="0" lang="ru-MD" sz="1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</a:pPr>
            <a:r>
              <a:rPr b="0" lang="ru-MD" sz="1200" spc="-1" strike="noStrike">
                <a:solidFill>
                  <a:srgbClr val="000000"/>
                </a:solidFill>
                <a:latin typeface="+mn-lt"/>
                <a:ea typeface="+mn-ea"/>
              </a:rPr>
              <a:t>Каждая организация (больница, диагностический центр.) получает персональное пространство в нашей системе, где получают доступ к различным настройкам интеграции.</a:t>
            </a:r>
            <a:endParaRPr b="0" lang="ru-MD" sz="1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</a:pPr>
            <a:r>
              <a:rPr b="0" lang="ru-MD" sz="1200" spc="-1" strike="noStrike">
                <a:solidFill>
                  <a:srgbClr val="000000"/>
                </a:solidFill>
                <a:latin typeface="+mn-lt"/>
                <a:ea typeface="+mn-ea"/>
              </a:rPr>
              <a:t>Мы предоставляем гибкие условия интеграции</a:t>
            </a:r>
            <a:endParaRPr b="0" lang="ru-MD" sz="1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</a:pPr>
            <a:r>
              <a:rPr b="0" lang="ru-MD" sz="1200" spc="-1" strike="noStrike">
                <a:solidFill>
                  <a:srgbClr val="000000"/>
                </a:solidFill>
                <a:latin typeface="+mn-lt"/>
                <a:ea typeface="+mn-ea"/>
              </a:rPr>
              <a:t>Мы используем систему Block chain для обеспечения безопасности доступа к данным.</a:t>
            </a:r>
            <a:endParaRPr b="0" lang="ru-MD" sz="1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</a:pPr>
            <a:r>
              <a:rPr b="0" lang="ru-MD" sz="1200" spc="-1" strike="noStrike">
                <a:solidFill>
                  <a:srgbClr val="000000"/>
                </a:solidFill>
                <a:latin typeface="+mn-lt"/>
                <a:ea typeface="+mn-ea"/>
              </a:rPr>
              <a:t>Мы хотим сделать мир лучше, ну или хотя-бы Молдову.</a:t>
            </a:r>
            <a:endParaRPr b="0" lang="ru-MD" sz="1200" spc="-1" strike="noStrike">
              <a:latin typeface="Arial"/>
            </a:endParaRPr>
          </a:p>
        </p:txBody>
      </p:sp>
      <p:sp>
        <p:nvSpPr>
          <p:cNvPr id="113" name="CustomShape 3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4F4FE92F-F8EB-43CA-8112-0406A29DF92B}" type="slidenum">
              <a:rPr b="0" lang="ru-MD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ru-MD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MD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MD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MD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MD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MD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MD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MD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MD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MD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MD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MD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MD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MD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MD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MD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MD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MD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MD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MD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MD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MD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MD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MD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MD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MD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MD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MD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MD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MD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MD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MD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MD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MD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MD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MD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MD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MD" sz="4400" spc="-1" strike="noStrike">
                <a:latin typeface="Arial"/>
              </a:rPr>
              <a:t>Click to edit the title text format</a:t>
            </a:r>
            <a:endParaRPr b="0" lang="ru-MD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MD" sz="3200" spc="-1" strike="noStrike">
                <a:latin typeface="Arial"/>
              </a:rPr>
              <a:t>Click to edit the outline text format</a:t>
            </a:r>
            <a:endParaRPr b="0" lang="ru-MD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MD" sz="2800" spc="-1" strike="noStrike">
                <a:latin typeface="Arial"/>
              </a:rPr>
              <a:t>Second Outline Level</a:t>
            </a:r>
            <a:endParaRPr b="0" lang="ru-MD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MD" sz="2400" spc="-1" strike="noStrike">
                <a:latin typeface="Arial"/>
              </a:rPr>
              <a:t>Third Outline Level</a:t>
            </a:r>
            <a:endParaRPr b="0" lang="ru-MD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MD" sz="2000" spc="-1" strike="noStrike">
                <a:latin typeface="Arial"/>
              </a:rPr>
              <a:t>Fourth Outline Level</a:t>
            </a:r>
            <a:endParaRPr b="0" lang="ru-MD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MD" sz="2000" spc="-1" strike="noStrike">
                <a:latin typeface="Arial"/>
              </a:rPr>
              <a:t>Fifth Outline Level</a:t>
            </a:r>
            <a:endParaRPr b="0" lang="ru-MD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MD" sz="2000" spc="-1" strike="noStrike">
                <a:latin typeface="Arial"/>
              </a:rPr>
              <a:t>Sixth Outline Level</a:t>
            </a:r>
            <a:endParaRPr b="0" lang="ru-MD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MD" sz="2000" spc="-1" strike="noStrike">
                <a:latin typeface="Arial"/>
              </a:rPr>
              <a:t>Seventh Outline Level</a:t>
            </a:r>
            <a:endParaRPr b="0" lang="ru-MD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6" Type="http://schemas.openxmlformats.org/officeDocument/2006/relationships/image" Target="../media/image34.jpeg"/><Relationship Id="rId7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7" Type="http://schemas.openxmlformats.org/officeDocument/2006/relationships/image" Target="../media/image9.jpe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214920" y="980640"/>
            <a:ext cx="8890200" cy="228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MD" sz="2400" spc="-1" strike="noStrike">
                <a:solidFill>
                  <a:srgbClr val="000000"/>
                </a:solidFill>
                <a:latin typeface="Source Sans Pro"/>
                <a:ea typeface="Ebrima"/>
              </a:rPr>
              <a:t>«</a:t>
            </a:r>
            <a:r>
              <a:rPr b="0" lang="ru-MD" sz="2400" spc="-1" strike="noStrike">
                <a:solidFill>
                  <a:srgbClr val="000000"/>
                </a:solidFill>
                <a:latin typeface="Segoe UI Light"/>
                <a:ea typeface="Ebrima"/>
              </a:rPr>
              <a:t>Ingradient» - молдавская IT-компания, занимающаяся разработкой информационных систем. Мы работаем как на внутреннем, так и на внешнем рынке.</a:t>
            </a:r>
            <a:endParaRPr b="0" lang="ru-MD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MD" sz="2400" spc="-1" strike="noStrike">
                <a:solidFill>
                  <a:srgbClr val="000000"/>
                </a:solidFill>
                <a:latin typeface="Segoe UI Light"/>
                <a:ea typeface="Ebrima"/>
              </a:rPr>
              <a:t>Нашими целевыми разработками являются корпоративные системы, использующиеся в медицине и промышленности, а также системы управления документами.</a:t>
            </a:r>
            <a:endParaRPr b="0" lang="ru-MD" sz="2400" spc="-1" strike="noStrike">
              <a:latin typeface="Arial"/>
            </a:endParaRPr>
          </a:p>
        </p:txBody>
      </p:sp>
      <p:pic>
        <p:nvPicPr>
          <p:cNvPr id="45" name="Рисунок 4" descr=""/>
          <p:cNvPicPr/>
          <p:nvPr/>
        </p:nvPicPr>
        <p:blipFill>
          <a:blip r:embed="rId1"/>
          <a:stretch/>
        </p:blipFill>
        <p:spPr>
          <a:xfrm>
            <a:off x="-2880" y="3466080"/>
            <a:ext cx="9129600" cy="3373920"/>
          </a:xfrm>
          <a:prstGeom prst="rect">
            <a:avLst/>
          </a:prstGeom>
          <a:ln>
            <a:noFill/>
          </a:ln>
        </p:spPr>
      </p:pic>
      <p:sp>
        <p:nvSpPr>
          <p:cNvPr id="46" name="CustomShape 2"/>
          <p:cNvSpPr/>
          <p:nvPr/>
        </p:nvSpPr>
        <p:spPr>
          <a:xfrm>
            <a:off x="286920" y="332640"/>
            <a:ext cx="4570920" cy="57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MD" sz="3200" spc="-1" strike="noStrike">
                <a:solidFill>
                  <a:srgbClr val="00b6f6"/>
                </a:solidFill>
                <a:latin typeface="Segoe UI Light"/>
                <a:ea typeface="DejaVu Sans"/>
              </a:rPr>
              <a:t>О компании</a:t>
            </a:r>
            <a:endParaRPr b="0" lang="ru-MD" sz="32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4" descr=""/>
          <p:cNvPicPr/>
          <p:nvPr/>
        </p:nvPicPr>
        <p:blipFill>
          <a:blip r:embed="rId1"/>
          <a:srcRect l="0" t="0" r="60066" b="87490"/>
          <a:stretch/>
        </p:blipFill>
        <p:spPr>
          <a:xfrm>
            <a:off x="-22680" y="0"/>
            <a:ext cx="9180360" cy="1736640"/>
          </a:xfrm>
          <a:prstGeom prst="rect">
            <a:avLst/>
          </a:prstGeom>
          <a:ln>
            <a:noFill/>
          </a:ln>
        </p:spPr>
      </p:pic>
      <p:pic>
        <p:nvPicPr>
          <p:cNvPr id="70" name="Рисунок 1" descr=""/>
          <p:cNvPicPr/>
          <p:nvPr/>
        </p:nvPicPr>
        <p:blipFill>
          <a:blip r:embed="rId2"/>
          <a:stretch/>
        </p:blipFill>
        <p:spPr>
          <a:xfrm>
            <a:off x="-22680" y="1333080"/>
            <a:ext cx="9139320" cy="5522760"/>
          </a:xfrm>
          <a:prstGeom prst="rect">
            <a:avLst/>
          </a:prstGeom>
          <a:ln>
            <a:noFill/>
          </a:ln>
        </p:spPr>
      </p:pic>
      <p:sp>
        <p:nvSpPr>
          <p:cNvPr id="71" name="CustomShape 1"/>
          <p:cNvSpPr/>
          <p:nvPr/>
        </p:nvSpPr>
        <p:spPr>
          <a:xfrm>
            <a:off x="323640" y="0"/>
            <a:ext cx="871092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MD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Личный кабинет Организации</a:t>
            </a:r>
            <a:endParaRPr b="0" lang="ru-MD" sz="3600" spc="-1" strike="noStrike">
              <a:latin typeface="Arial"/>
            </a:endParaRPr>
          </a:p>
        </p:txBody>
      </p:sp>
      <p:sp>
        <p:nvSpPr>
          <p:cNvPr id="72" name="CustomShape 2"/>
          <p:cNvSpPr/>
          <p:nvPr/>
        </p:nvSpPr>
        <p:spPr>
          <a:xfrm>
            <a:off x="5876640" y="913680"/>
            <a:ext cx="3238200" cy="307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0920">
              <a:lnSpc>
                <a:spcPct val="100000"/>
              </a:lnSpc>
              <a:buClr>
                <a:srgbClr val="ff0000"/>
              </a:buClr>
              <a:buFont typeface="Wingdings" charset="2"/>
              <a:buChar char=""/>
            </a:pPr>
            <a:r>
              <a:rPr b="1" lang="ru-MD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Анализ проведённых исследований</a:t>
            </a:r>
            <a:endParaRPr b="0" lang="ru-MD" sz="28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buClr>
                <a:srgbClr val="ff0000"/>
              </a:buClr>
              <a:buFont typeface="Wingdings" charset="2"/>
              <a:buChar char=""/>
            </a:pPr>
            <a:r>
              <a:rPr b="1" lang="ru-MD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Архив исследований</a:t>
            </a:r>
            <a:endParaRPr b="0" lang="ru-MD" sz="28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buClr>
                <a:srgbClr val="ff0000"/>
              </a:buClr>
              <a:buFont typeface="Wingdings" charset="2"/>
              <a:buChar char=""/>
            </a:pPr>
            <a:r>
              <a:rPr b="1" lang="ru-MD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Отчет занятости врача и кабинета</a:t>
            </a:r>
            <a:endParaRPr b="0" lang="ru-MD" sz="2800" spc="-1" strike="noStrike">
              <a:latin typeface="Arial"/>
            </a:endParaRPr>
          </a:p>
        </p:txBody>
      </p:sp>
      <p:sp>
        <p:nvSpPr>
          <p:cNvPr id="73" name="CustomShape 3"/>
          <p:cNvSpPr/>
          <p:nvPr/>
        </p:nvSpPr>
        <p:spPr>
          <a:xfrm>
            <a:off x="23760" y="919800"/>
            <a:ext cx="4569840" cy="328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0920">
              <a:lnSpc>
                <a:spcPct val="100000"/>
              </a:lnSpc>
              <a:buClr>
                <a:srgbClr val="ff0000"/>
              </a:buClr>
              <a:buFont typeface="Wingdings" charset="2"/>
              <a:buChar char=""/>
            </a:pPr>
            <a:r>
              <a:rPr b="1" lang="ru-MD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Регистрация и мониторинг всех исследований, проведенных департаментом Имажистики</a:t>
            </a:r>
            <a:endParaRPr b="0" lang="ru-MD" sz="28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ru-MD" sz="2800" spc="-1" strike="noStrike"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Рисунок 2" descr=""/>
          <p:cNvPicPr/>
          <p:nvPr/>
        </p:nvPicPr>
        <p:blipFill>
          <a:blip r:embed="rId1"/>
          <a:stretch/>
        </p:blipFill>
        <p:spPr>
          <a:xfrm>
            <a:off x="-3240" y="764640"/>
            <a:ext cx="9145080" cy="6091200"/>
          </a:xfrm>
          <a:prstGeom prst="rect">
            <a:avLst/>
          </a:prstGeom>
          <a:ln>
            <a:noFill/>
          </a:ln>
        </p:spPr>
      </p:pic>
      <p:pic>
        <p:nvPicPr>
          <p:cNvPr id="75" name="Рисунок 5" descr=""/>
          <p:cNvPicPr/>
          <p:nvPr/>
        </p:nvPicPr>
        <p:blipFill>
          <a:blip r:embed="rId2"/>
          <a:srcRect l="0" t="0" r="0" b="84003"/>
          <a:stretch/>
        </p:blipFill>
        <p:spPr>
          <a:xfrm>
            <a:off x="-11880" y="764640"/>
            <a:ext cx="9153720" cy="978840"/>
          </a:xfrm>
          <a:prstGeom prst="rect">
            <a:avLst/>
          </a:prstGeom>
          <a:ln>
            <a:noFill/>
          </a:ln>
        </p:spPr>
      </p:pic>
      <p:pic>
        <p:nvPicPr>
          <p:cNvPr id="76" name="Рисунок 6" descr=""/>
          <p:cNvPicPr/>
          <p:nvPr/>
        </p:nvPicPr>
        <p:blipFill>
          <a:blip r:embed="rId3"/>
          <a:srcRect l="0" t="0" r="0" b="84003"/>
          <a:stretch/>
        </p:blipFill>
        <p:spPr>
          <a:xfrm>
            <a:off x="0" y="0"/>
            <a:ext cx="9145080" cy="1682640"/>
          </a:xfrm>
          <a:prstGeom prst="rect">
            <a:avLst/>
          </a:prstGeom>
          <a:ln>
            <a:noFill/>
          </a:ln>
        </p:spPr>
      </p:pic>
      <p:sp>
        <p:nvSpPr>
          <p:cNvPr id="77" name="CustomShape 1"/>
          <p:cNvSpPr/>
          <p:nvPr/>
        </p:nvSpPr>
        <p:spPr>
          <a:xfrm>
            <a:off x="757080" y="332640"/>
            <a:ext cx="7630560" cy="277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MD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Личный кабинет врача-специалиста это:</a:t>
            </a:r>
            <a:endParaRPr b="0" lang="ru-MD" sz="32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ru-MD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Гибкая система шаблонов для описания исследований</a:t>
            </a:r>
            <a:endParaRPr b="0" lang="ru-MD" sz="24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ru-MD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Отчет по занятости конкретного врача</a:t>
            </a:r>
            <a:endParaRPr b="0" lang="ru-MD" sz="24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ru-MD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История проведенных исследований и возможность использования их для анализа и научных работ</a:t>
            </a:r>
            <a:endParaRPr b="0" lang="ru-MD" sz="2400" spc="-1" strike="noStrike">
              <a:latin typeface="Arial"/>
            </a:endParaRPr>
          </a:p>
        </p:txBody>
      </p:sp>
      <p:pic>
        <p:nvPicPr>
          <p:cNvPr id="78" name="Picture 4" descr=""/>
          <p:cNvPicPr/>
          <p:nvPr/>
        </p:nvPicPr>
        <p:blipFill>
          <a:blip r:embed="rId4"/>
          <a:stretch/>
        </p:blipFill>
        <p:spPr>
          <a:xfrm>
            <a:off x="294480" y="946080"/>
            <a:ext cx="473400" cy="442080"/>
          </a:xfrm>
          <a:prstGeom prst="rect">
            <a:avLst/>
          </a:prstGeom>
          <a:ln>
            <a:noFill/>
          </a:ln>
        </p:spPr>
      </p:pic>
      <p:pic>
        <p:nvPicPr>
          <p:cNvPr id="79" name="Picture 4" descr=""/>
          <p:cNvPicPr/>
          <p:nvPr/>
        </p:nvPicPr>
        <p:blipFill>
          <a:blip r:embed="rId5"/>
          <a:stretch/>
        </p:blipFill>
        <p:spPr>
          <a:xfrm>
            <a:off x="314640" y="1510920"/>
            <a:ext cx="473400" cy="442080"/>
          </a:xfrm>
          <a:prstGeom prst="rect">
            <a:avLst/>
          </a:prstGeom>
          <a:ln>
            <a:noFill/>
          </a:ln>
        </p:spPr>
      </p:pic>
      <p:pic>
        <p:nvPicPr>
          <p:cNvPr id="80" name="Picture 4" descr=""/>
          <p:cNvPicPr/>
          <p:nvPr/>
        </p:nvPicPr>
        <p:blipFill>
          <a:blip r:embed="rId6"/>
          <a:stretch/>
        </p:blipFill>
        <p:spPr>
          <a:xfrm>
            <a:off x="314640" y="2061000"/>
            <a:ext cx="473400" cy="442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Рисунок 4" descr=""/>
          <p:cNvPicPr/>
          <p:nvPr/>
        </p:nvPicPr>
        <p:blipFill>
          <a:blip r:embed="rId1"/>
          <a:stretch/>
        </p:blipFill>
        <p:spPr>
          <a:xfrm>
            <a:off x="-252360" y="0"/>
            <a:ext cx="6772320" cy="6855840"/>
          </a:xfrm>
          <a:prstGeom prst="rect">
            <a:avLst/>
          </a:prstGeom>
          <a:ln>
            <a:noFill/>
          </a:ln>
        </p:spPr>
      </p:pic>
      <p:sp>
        <p:nvSpPr>
          <p:cNvPr id="82" name="CustomShape 1"/>
          <p:cNvSpPr/>
          <p:nvPr/>
        </p:nvSpPr>
        <p:spPr>
          <a:xfrm>
            <a:off x="4570200" y="908640"/>
            <a:ext cx="4464360" cy="557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57200">
              <a:lnSpc>
                <a:spcPct val="100000"/>
              </a:lnSpc>
            </a:pPr>
            <a:r>
              <a:rPr b="0" lang="ru-MD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Личный кабинет лечащего врача это:</a:t>
            </a:r>
            <a:endParaRPr b="0" lang="ru-MD" sz="24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br/>
            <a:r>
              <a:rPr b="0" lang="ru-MD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Доступ к пациентам, лечащим врачом которых он является</a:t>
            </a:r>
            <a:br/>
            <a:endParaRPr b="0" lang="ru-MD" sz="24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ru-MD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Архив исследований по своим пациентам</a:t>
            </a:r>
            <a:br/>
            <a:endParaRPr b="0" lang="ru-MD" sz="24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ru-MD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Доступ к описанию и результатам исследований</a:t>
            </a:r>
            <a:br/>
            <a:r>
              <a:rPr b="0" lang="ru-MD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endParaRPr b="0" lang="ru-MD" sz="24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ru-MD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История исследований для каждого пациента</a:t>
            </a:r>
            <a:endParaRPr b="0" lang="ru-MD" sz="2400" spc="-1" strike="noStrike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4068000" y="212040"/>
            <a:ext cx="5073840" cy="57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MD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Личный Кабинет Врача.</a:t>
            </a:r>
            <a:endParaRPr b="0" lang="ru-MD" sz="3200" spc="-1" strike="noStrike">
              <a:latin typeface="Arial"/>
            </a:endParaRPr>
          </a:p>
        </p:txBody>
      </p:sp>
      <p:pic>
        <p:nvPicPr>
          <p:cNvPr id="84" name="Рисунок 3" descr=""/>
          <p:cNvPicPr/>
          <p:nvPr/>
        </p:nvPicPr>
        <p:blipFill>
          <a:blip r:embed="rId2"/>
          <a:stretch/>
        </p:blipFill>
        <p:spPr>
          <a:xfrm>
            <a:off x="4585680" y="2127240"/>
            <a:ext cx="342360" cy="342360"/>
          </a:xfrm>
          <a:prstGeom prst="rect">
            <a:avLst/>
          </a:prstGeom>
          <a:ln>
            <a:noFill/>
          </a:ln>
        </p:spPr>
      </p:pic>
      <p:pic>
        <p:nvPicPr>
          <p:cNvPr id="85" name="Рисунок 5" descr=""/>
          <p:cNvPicPr/>
          <p:nvPr/>
        </p:nvPicPr>
        <p:blipFill>
          <a:blip r:embed="rId3"/>
          <a:stretch/>
        </p:blipFill>
        <p:spPr>
          <a:xfrm>
            <a:off x="4592880" y="3573000"/>
            <a:ext cx="342360" cy="342360"/>
          </a:xfrm>
          <a:prstGeom prst="rect">
            <a:avLst/>
          </a:prstGeom>
          <a:ln>
            <a:noFill/>
          </a:ln>
        </p:spPr>
      </p:pic>
      <p:pic>
        <p:nvPicPr>
          <p:cNvPr id="86" name="Рисунок 6" descr=""/>
          <p:cNvPicPr/>
          <p:nvPr/>
        </p:nvPicPr>
        <p:blipFill>
          <a:blip r:embed="rId4"/>
          <a:stretch/>
        </p:blipFill>
        <p:spPr>
          <a:xfrm>
            <a:off x="4617720" y="4626360"/>
            <a:ext cx="342360" cy="342360"/>
          </a:xfrm>
          <a:prstGeom prst="rect">
            <a:avLst/>
          </a:prstGeom>
          <a:ln>
            <a:noFill/>
          </a:ln>
        </p:spPr>
      </p:pic>
      <p:pic>
        <p:nvPicPr>
          <p:cNvPr id="87" name="Рисунок 7" descr=""/>
          <p:cNvPicPr/>
          <p:nvPr/>
        </p:nvPicPr>
        <p:blipFill>
          <a:blip r:embed="rId5"/>
          <a:stretch/>
        </p:blipFill>
        <p:spPr>
          <a:xfrm>
            <a:off x="4585680" y="5733360"/>
            <a:ext cx="342360" cy="342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Рисунок 4" descr=""/>
          <p:cNvPicPr/>
          <p:nvPr/>
        </p:nvPicPr>
        <p:blipFill>
          <a:blip r:embed="rId1"/>
          <a:srcRect l="0" t="0" r="94765" b="0"/>
          <a:stretch/>
        </p:blipFill>
        <p:spPr>
          <a:xfrm>
            <a:off x="-1099440" y="764640"/>
            <a:ext cx="529560" cy="6855840"/>
          </a:xfrm>
          <a:prstGeom prst="rect">
            <a:avLst/>
          </a:prstGeom>
          <a:ln>
            <a:noFill/>
          </a:ln>
        </p:spPr>
      </p:pic>
      <p:pic>
        <p:nvPicPr>
          <p:cNvPr id="89" name="Рисунок 2" descr=""/>
          <p:cNvPicPr/>
          <p:nvPr/>
        </p:nvPicPr>
        <p:blipFill>
          <a:blip r:embed="rId2"/>
          <a:stretch/>
        </p:blipFill>
        <p:spPr>
          <a:xfrm>
            <a:off x="1304640" y="1440"/>
            <a:ext cx="9983880" cy="6855840"/>
          </a:xfrm>
          <a:prstGeom prst="rect">
            <a:avLst/>
          </a:prstGeom>
          <a:ln>
            <a:noFill/>
          </a:ln>
        </p:spPr>
      </p:pic>
      <p:pic>
        <p:nvPicPr>
          <p:cNvPr id="90" name="Рисунок 6" descr=""/>
          <p:cNvPicPr/>
          <p:nvPr/>
        </p:nvPicPr>
        <p:blipFill>
          <a:blip r:embed="rId3"/>
          <a:srcRect l="0" t="0" r="94765" b="0"/>
          <a:stretch/>
        </p:blipFill>
        <p:spPr>
          <a:xfrm>
            <a:off x="338760" y="310320"/>
            <a:ext cx="529560" cy="6855840"/>
          </a:xfrm>
          <a:prstGeom prst="rect">
            <a:avLst/>
          </a:prstGeom>
          <a:ln>
            <a:noFill/>
          </a:ln>
        </p:spPr>
      </p:pic>
      <p:pic>
        <p:nvPicPr>
          <p:cNvPr id="91" name="Рисунок 5" descr=""/>
          <p:cNvPicPr/>
          <p:nvPr/>
        </p:nvPicPr>
        <p:blipFill>
          <a:blip r:embed="rId4"/>
          <a:srcRect l="0" t="0" r="94765" b="0"/>
          <a:stretch/>
        </p:blipFill>
        <p:spPr>
          <a:xfrm>
            <a:off x="772920" y="177480"/>
            <a:ext cx="529560" cy="6855840"/>
          </a:xfrm>
          <a:prstGeom prst="rect">
            <a:avLst/>
          </a:prstGeom>
          <a:ln>
            <a:noFill/>
          </a:ln>
        </p:spPr>
      </p:pic>
      <p:pic>
        <p:nvPicPr>
          <p:cNvPr id="92" name="Рисунок 7" descr=""/>
          <p:cNvPicPr/>
          <p:nvPr/>
        </p:nvPicPr>
        <p:blipFill>
          <a:blip r:embed="rId5"/>
          <a:srcRect l="0" t="0" r="94765" b="0"/>
          <a:stretch/>
        </p:blipFill>
        <p:spPr>
          <a:xfrm>
            <a:off x="-567720" y="614880"/>
            <a:ext cx="529560" cy="6855840"/>
          </a:xfrm>
          <a:prstGeom prst="rect">
            <a:avLst/>
          </a:prstGeom>
          <a:ln>
            <a:noFill/>
          </a:ln>
        </p:spPr>
      </p:pic>
      <p:sp>
        <p:nvSpPr>
          <p:cNvPr id="93" name="CustomShape 1"/>
          <p:cNvSpPr/>
          <p:nvPr/>
        </p:nvSpPr>
        <p:spPr>
          <a:xfrm>
            <a:off x="359280" y="906840"/>
            <a:ext cx="4569840" cy="435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MD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Он предусматривает возможность доступа к:</a:t>
            </a:r>
            <a:endParaRPr b="0" lang="ru-MD" sz="28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MD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Списку пройденных обследований.</a:t>
            </a:r>
            <a:endParaRPr b="0" lang="ru-MD" sz="28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MD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Графическим данным по исследованиям для просмотра.</a:t>
            </a:r>
            <a:endParaRPr b="0" lang="ru-MD" sz="28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MD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Описанию и результатам исследований.</a:t>
            </a:r>
            <a:endParaRPr b="0" lang="ru-MD" sz="28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MD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Истории обследований.</a:t>
            </a:r>
            <a:endParaRPr b="0" lang="ru-MD" sz="2800" spc="-1" strike="noStrike">
              <a:latin typeface="Arial"/>
            </a:endParaRPr>
          </a:p>
        </p:txBody>
      </p:sp>
      <p:pic>
        <p:nvPicPr>
          <p:cNvPr id="94" name="Рисунок 8" descr=""/>
          <p:cNvPicPr/>
          <p:nvPr/>
        </p:nvPicPr>
        <p:blipFill>
          <a:blip r:embed="rId6"/>
          <a:srcRect l="0" t="0" r="94765" b="0"/>
          <a:stretch/>
        </p:blipFill>
        <p:spPr>
          <a:xfrm>
            <a:off x="-58320" y="451800"/>
            <a:ext cx="529560" cy="6855840"/>
          </a:xfrm>
          <a:prstGeom prst="rect">
            <a:avLst/>
          </a:prstGeom>
          <a:ln>
            <a:noFill/>
          </a:ln>
        </p:spPr>
      </p:pic>
      <p:sp>
        <p:nvSpPr>
          <p:cNvPr id="95" name="CustomShape 2"/>
          <p:cNvSpPr/>
          <p:nvPr/>
        </p:nvSpPr>
        <p:spPr>
          <a:xfrm>
            <a:off x="496440" y="179280"/>
            <a:ext cx="505620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MD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Личный Кабинет Пациента</a:t>
            </a:r>
            <a:r>
              <a:rPr b="0" lang="ru-MD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ru-MD" sz="3600" spc="-1" strike="noStrike"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9141840" cy="6855840"/>
          </a:xfrm>
          <a:prstGeom prst="rect">
            <a:avLst/>
          </a:prstGeom>
          <a:ln>
            <a:noFill/>
          </a:ln>
        </p:spPr>
      </p:pic>
      <p:sp>
        <p:nvSpPr>
          <p:cNvPr id="97" name="CustomShape 1"/>
          <p:cNvSpPr/>
          <p:nvPr/>
        </p:nvSpPr>
        <p:spPr>
          <a:xfrm>
            <a:off x="757080" y="116640"/>
            <a:ext cx="6766560" cy="57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MD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Чем мы отличаемся от конкурентов?</a:t>
            </a:r>
            <a:endParaRPr b="0" lang="ru-MD" sz="3200" spc="-1" strike="noStrike"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323640" y="1412640"/>
            <a:ext cx="5614560" cy="307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MD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В отличии от уже существующих систем обрабатывающих медицинские изображение мы хотим объединить возможности врача-рентгенолога , врача-специалиста и консультантов для блага и удобства всех, выше перечисленных и их пациентов.</a:t>
            </a:r>
            <a:endParaRPr b="0" lang="ru-MD" sz="2800" spc="-1" strike="noStrike"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" descr=""/>
          <p:cNvPicPr/>
          <p:nvPr/>
        </p:nvPicPr>
        <p:blipFill>
          <a:blip r:embed="rId1">
            <a:lum contrast="-17000"/>
          </a:blip>
          <a:stretch/>
        </p:blipFill>
        <p:spPr>
          <a:xfrm>
            <a:off x="0" y="0"/>
            <a:ext cx="9141840" cy="6855840"/>
          </a:xfrm>
          <a:prstGeom prst="rect">
            <a:avLst/>
          </a:prstGeom>
          <a:ln>
            <a:noFill/>
          </a:ln>
        </p:spPr>
      </p:pic>
      <p:sp>
        <p:nvSpPr>
          <p:cNvPr id="100" name="CustomShape 1"/>
          <p:cNvSpPr/>
          <p:nvPr/>
        </p:nvSpPr>
        <p:spPr>
          <a:xfrm>
            <a:off x="1403640" y="1772640"/>
            <a:ext cx="7198560" cy="91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MD" sz="5400" spc="-1" strike="noStrike">
                <a:solidFill>
                  <a:srgbClr val="ffffff"/>
                </a:solidFill>
                <a:latin typeface="Calibri"/>
                <a:ea typeface="DejaVu Sans"/>
              </a:rPr>
              <a:t>Спасибо за внимание</a:t>
            </a:r>
            <a:endParaRPr b="0" lang="ru-MD" sz="5400" spc="-1" strike="noStrike"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"/>
          <p:cNvPicPr/>
          <p:nvPr/>
        </p:nvPicPr>
        <p:blipFill>
          <a:blip r:embed="rId1"/>
          <a:srcRect l="14963" t="7736" r="16798" b="1590"/>
          <a:stretch/>
        </p:blipFill>
        <p:spPr>
          <a:xfrm>
            <a:off x="-10080" y="-13680"/>
            <a:ext cx="9260640" cy="6914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1840" cy="6855840"/>
          </a:xfrm>
          <a:prstGeom prst="rect">
            <a:avLst/>
          </a:prstGeom>
          <a:ln>
            <a:noFill/>
          </a:ln>
        </p:spPr>
      </p:pic>
      <p:sp>
        <p:nvSpPr>
          <p:cNvPr id="49" name="CustomShape 1"/>
          <p:cNvSpPr/>
          <p:nvPr/>
        </p:nvSpPr>
        <p:spPr>
          <a:xfrm>
            <a:off x="0" y="188640"/>
            <a:ext cx="8227440" cy="114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ru-MD" sz="4400" spc="-1" strike="noStrike">
                <a:solidFill>
                  <a:srgbClr val="ffffff"/>
                </a:solidFill>
                <a:latin typeface="Sitka Text"/>
                <a:ea typeface="DejaVu Sans"/>
              </a:rPr>
              <a:t>Используемые Технологии</a:t>
            </a:r>
            <a:endParaRPr b="0" lang="ru-MD" sz="4400" spc="-1" strike="noStrike">
              <a:latin typeface="Arial"/>
            </a:endParaRPr>
          </a:p>
        </p:txBody>
      </p:sp>
      <p:pic>
        <p:nvPicPr>
          <p:cNvPr id="50" name="Рисунок 5" descr=""/>
          <p:cNvPicPr/>
          <p:nvPr/>
        </p:nvPicPr>
        <p:blipFill>
          <a:blip r:embed="rId2"/>
          <a:stretch/>
        </p:blipFill>
        <p:spPr>
          <a:xfrm>
            <a:off x="453960" y="4221000"/>
            <a:ext cx="1959120" cy="2332440"/>
          </a:xfrm>
          <a:prstGeom prst="rect">
            <a:avLst/>
          </a:prstGeom>
          <a:ln>
            <a:noFill/>
          </a:ln>
        </p:spPr>
      </p:pic>
      <p:pic>
        <p:nvPicPr>
          <p:cNvPr id="51" name="Рисунок 6" descr=""/>
          <p:cNvPicPr/>
          <p:nvPr/>
        </p:nvPicPr>
        <p:blipFill>
          <a:blip r:embed="rId3"/>
          <a:stretch/>
        </p:blipFill>
        <p:spPr>
          <a:xfrm>
            <a:off x="3447360" y="3933000"/>
            <a:ext cx="2247120" cy="2568600"/>
          </a:xfrm>
          <a:prstGeom prst="rect">
            <a:avLst/>
          </a:prstGeom>
          <a:ln>
            <a:noFill/>
          </a:ln>
        </p:spPr>
      </p:pic>
      <p:pic>
        <p:nvPicPr>
          <p:cNvPr id="52" name="Рисунок 7" descr=""/>
          <p:cNvPicPr/>
          <p:nvPr/>
        </p:nvPicPr>
        <p:blipFill>
          <a:blip r:embed="rId4"/>
          <a:stretch/>
        </p:blipFill>
        <p:spPr>
          <a:xfrm>
            <a:off x="6526080" y="4221000"/>
            <a:ext cx="1959120" cy="2332440"/>
          </a:xfrm>
          <a:prstGeom prst="rect">
            <a:avLst/>
          </a:prstGeom>
          <a:ln>
            <a:noFill/>
          </a:ln>
        </p:spPr>
      </p:pic>
      <p:pic>
        <p:nvPicPr>
          <p:cNvPr id="53" name="Picture 2" descr=""/>
          <p:cNvPicPr/>
          <p:nvPr/>
        </p:nvPicPr>
        <p:blipFill>
          <a:blip r:embed="rId5"/>
          <a:stretch/>
        </p:blipFill>
        <p:spPr>
          <a:xfrm>
            <a:off x="2771640" y="1840320"/>
            <a:ext cx="3250080" cy="1818000"/>
          </a:xfrm>
          <a:prstGeom prst="rect">
            <a:avLst/>
          </a:prstGeom>
          <a:ln>
            <a:noFill/>
          </a:ln>
        </p:spPr>
      </p:pic>
      <p:pic>
        <p:nvPicPr>
          <p:cNvPr id="54" name="Picture 4" descr=""/>
          <p:cNvPicPr/>
          <p:nvPr/>
        </p:nvPicPr>
        <p:blipFill>
          <a:blip r:embed="rId6"/>
          <a:stretch/>
        </p:blipFill>
        <p:spPr>
          <a:xfrm>
            <a:off x="251640" y="1597320"/>
            <a:ext cx="2140920" cy="2140920"/>
          </a:xfrm>
          <a:prstGeom prst="rect">
            <a:avLst/>
          </a:prstGeom>
          <a:ln>
            <a:noFill/>
          </a:ln>
        </p:spPr>
      </p:pic>
      <p:pic>
        <p:nvPicPr>
          <p:cNvPr id="55" name="Picture 6" descr=""/>
          <p:cNvPicPr/>
          <p:nvPr/>
        </p:nvPicPr>
        <p:blipFill>
          <a:blip r:embed="rId7"/>
          <a:srcRect l="0" t="0" r="0" b="24106"/>
          <a:stretch/>
        </p:blipFill>
        <p:spPr>
          <a:xfrm>
            <a:off x="6516360" y="1548360"/>
            <a:ext cx="2211840" cy="2238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"/>
          <p:cNvPicPr/>
          <p:nvPr/>
        </p:nvPicPr>
        <p:blipFill>
          <a:blip r:embed="rId1"/>
          <a:stretch/>
        </p:blipFill>
        <p:spPr>
          <a:xfrm>
            <a:off x="0" y="1714680"/>
            <a:ext cx="9141840" cy="5141160"/>
          </a:xfrm>
          <a:prstGeom prst="rect">
            <a:avLst/>
          </a:prstGeom>
          <a:ln>
            <a:noFill/>
          </a:ln>
        </p:spPr>
      </p:pic>
      <p:sp>
        <p:nvSpPr>
          <p:cNvPr id="57" name="CustomShape 1"/>
          <p:cNvSpPr/>
          <p:nvPr/>
        </p:nvSpPr>
        <p:spPr>
          <a:xfrm>
            <a:off x="395640" y="254520"/>
            <a:ext cx="8350920" cy="264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MD" sz="8800" spc="-1" strike="noStrike">
                <a:solidFill>
                  <a:srgbClr val="00888a"/>
                </a:solidFill>
                <a:latin typeface="Times New Roman"/>
                <a:ea typeface="DejaVu Sans"/>
              </a:rPr>
              <a:t>Rad Ex</a:t>
            </a:r>
            <a:endParaRPr b="0" lang="ru-MD" sz="8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MD" sz="4000" spc="-1" strike="noStrike">
                <a:solidFill>
                  <a:srgbClr val="00888a"/>
                </a:solidFill>
                <a:latin typeface="Calibri"/>
                <a:ea typeface="DejaVu Sans"/>
              </a:rPr>
              <a:t>Radiography Investigations Exchange Platform. </a:t>
            </a:r>
            <a:endParaRPr b="0" lang="ru-MD" sz="40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4" descr=""/>
          <p:cNvPicPr/>
          <p:nvPr/>
        </p:nvPicPr>
        <p:blipFill>
          <a:blip r:embed="rId1"/>
          <a:stretch/>
        </p:blipFill>
        <p:spPr>
          <a:xfrm>
            <a:off x="0" y="0"/>
            <a:ext cx="9141840" cy="6891840"/>
          </a:xfrm>
          <a:prstGeom prst="rect">
            <a:avLst/>
          </a:prstGeom>
          <a:ln>
            <a:noFill/>
          </a:ln>
        </p:spPr>
      </p:pic>
      <p:sp>
        <p:nvSpPr>
          <p:cNvPr id="59" name="CustomShape 1"/>
          <p:cNvSpPr/>
          <p:nvPr/>
        </p:nvSpPr>
        <p:spPr>
          <a:xfrm>
            <a:off x="539640" y="1196640"/>
            <a:ext cx="8278920" cy="447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09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MD" sz="2400" spc="-1" strike="noStrike">
                <a:solidFill>
                  <a:srgbClr val="000000"/>
                </a:solidFill>
                <a:latin typeface="Century"/>
                <a:ea typeface="DejaVu Sans"/>
              </a:rPr>
              <a:t>Мы не являемся владельцами данных и по возможности вовсе не храним персональные данные, а собираем их из различных источников и предоставляем лишь доступ к ним для пациентов.</a:t>
            </a:r>
            <a:endParaRPr b="0" lang="ru-MD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MD" sz="2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MD" sz="2400" spc="-1" strike="noStrike">
                <a:solidFill>
                  <a:srgbClr val="000000"/>
                </a:solidFill>
                <a:latin typeface="Century"/>
                <a:ea typeface="DejaVu Sans"/>
              </a:rPr>
              <a:t>Мы позволяем обмениваться данными внутри системы c разрешения пациента, то есть, владельца исследования, другими пользователями системы.</a:t>
            </a:r>
            <a:endParaRPr b="0" lang="ru-MD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MD" sz="2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MD" sz="2400" spc="-1" strike="noStrike">
                <a:solidFill>
                  <a:srgbClr val="000000"/>
                </a:solidFill>
                <a:latin typeface="Century"/>
                <a:ea typeface="DejaVu Sans"/>
              </a:rPr>
              <a:t>Мы объединяем различные лечебные учреждения в единую систему и предоставляем все необходимые инструменты для доступа к данным.</a:t>
            </a:r>
            <a:endParaRPr b="0" lang="ru-MD" sz="2400" spc="-1" strike="noStrike">
              <a:latin typeface="Arial"/>
            </a:endParaRPr>
          </a:p>
        </p:txBody>
      </p:sp>
      <p:sp>
        <p:nvSpPr>
          <p:cNvPr id="60" name="CustomShape 2"/>
          <p:cNvSpPr/>
          <p:nvPr/>
        </p:nvSpPr>
        <p:spPr>
          <a:xfrm>
            <a:off x="2400120" y="415440"/>
            <a:ext cx="3518280" cy="57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MD" sz="3200" spc="-1" strike="noStrike">
                <a:solidFill>
                  <a:srgbClr val="000000"/>
                </a:solidFill>
                <a:latin typeface="Century"/>
                <a:ea typeface="DejaVu Sans"/>
              </a:rPr>
              <a:t>Основной концепт</a:t>
            </a:r>
            <a:r>
              <a:rPr b="0" lang="ru-MD" sz="3200" spc="-1" strike="noStrike">
                <a:solidFill>
                  <a:srgbClr val="000000"/>
                </a:solidFill>
                <a:latin typeface="Century Gothic"/>
                <a:ea typeface="DejaVu Sans"/>
              </a:rPr>
              <a:t>:</a:t>
            </a:r>
            <a:endParaRPr b="0" lang="ru-MD" sz="32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Рисунок 1" descr=""/>
          <p:cNvPicPr/>
          <p:nvPr/>
        </p:nvPicPr>
        <p:blipFill>
          <a:blip r:embed="rId1"/>
          <a:stretch/>
        </p:blipFill>
        <p:spPr>
          <a:xfrm>
            <a:off x="0" y="2160"/>
            <a:ext cx="9141840" cy="6855840"/>
          </a:xfrm>
          <a:prstGeom prst="rect">
            <a:avLst/>
          </a:prstGeom>
          <a:ln>
            <a:noFill/>
          </a:ln>
        </p:spPr>
      </p:pic>
      <p:sp>
        <p:nvSpPr>
          <p:cNvPr id="62" name="CustomShape 1"/>
          <p:cNvSpPr/>
          <p:nvPr/>
        </p:nvSpPr>
        <p:spPr>
          <a:xfrm>
            <a:off x="387360" y="1452960"/>
            <a:ext cx="7486560" cy="490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09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MD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В первую очередь, врачам для доступа к обследованиям своих пациентов, которые были проведены в других больницах.</a:t>
            </a:r>
            <a:endParaRPr b="0" lang="ru-MD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MD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MD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Пациенты смогут получить доступ к своим обследованиям, а также, возможность передачи этих данных лечащему врачу.</a:t>
            </a:r>
            <a:endParaRPr b="0" lang="ru-MD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MD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MD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Иностранным специалистам – для доступа к обследованиям пациента из любой точки мира.</a:t>
            </a:r>
            <a:endParaRPr b="0" lang="ru-MD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MD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MD" sz="2000" spc="-1" strike="noStrike">
                <a:solidFill>
                  <a:srgbClr val="000000"/>
                </a:solidFill>
                <a:latin typeface="Century Gothic"/>
                <a:ea typeface="DejaVu Sans"/>
              </a:rPr>
              <a:t>Специализированным клиникам – клиники смогут заинтересовать пациентов в высокотехнологических услугах, результаты которых будут доступны в других медучереждениях, где пациент проходит лечение.</a:t>
            </a:r>
            <a:endParaRPr b="0" lang="ru-MD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MD" sz="2000" spc="-1" strike="noStrike">
              <a:latin typeface="Arial"/>
            </a:endParaRPr>
          </a:p>
        </p:txBody>
      </p:sp>
      <p:sp>
        <p:nvSpPr>
          <p:cNvPr id="63" name="CustomShape 2"/>
          <p:cNvSpPr/>
          <p:nvPr/>
        </p:nvSpPr>
        <p:spPr>
          <a:xfrm>
            <a:off x="359640" y="188640"/>
            <a:ext cx="7882560" cy="94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MD" sz="2800" spc="-1" strike="noStrike">
                <a:solidFill>
                  <a:srgbClr val="000000"/>
                </a:solidFill>
                <a:latin typeface="Century Gothic"/>
                <a:ea typeface="Microsoft YaHei Light"/>
              </a:rPr>
              <a:t>Кому будет полезна разрабатываемая система?</a:t>
            </a:r>
            <a:endParaRPr b="0" lang="ru-MD" sz="28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1" descr=""/>
          <p:cNvPicPr/>
          <p:nvPr/>
        </p:nvPicPr>
        <p:blipFill>
          <a:blip r:embed="rId1"/>
          <a:srcRect l="2244" t="3420" r="1752" b="1154"/>
          <a:stretch/>
        </p:blipFill>
        <p:spPr>
          <a:xfrm>
            <a:off x="1719360" y="0"/>
            <a:ext cx="5703480" cy="6884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 descr=""/>
          <p:cNvPicPr/>
          <p:nvPr/>
        </p:nvPicPr>
        <p:blipFill>
          <a:blip r:embed="rId1"/>
          <a:srcRect l="2316" t="6360" r="6955" b="2952"/>
          <a:stretch/>
        </p:blipFill>
        <p:spPr>
          <a:xfrm>
            <a:off x="36000" y="188640"/>
            <a:ext cx="9165240" cy="6665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"/>
          <p:cNvPicPr/>
          <p:nvPr/>
        </p:nvPicPr>
        <p:blipFill>
          <a:blip r:embed="rId1"/>
          <a:stretch/>
        </p:blipFill>
        <p:spPr>
          <a:xfrm>
            <a:off x="-328680" y="0"/>
            <a:ext cx="10968120" cy="6855840"/>
          </a:xfrm>
          <a:prstGeom prst="rect">
            <a:avLst/>
          </a:prstGeom>
          <a:ln>
            <a:noFill/>
          </a:ln>
        </p:spPr>
      </p:pic>
      <p:graphicFrame>
        <p:nvGraphicFramePr>
          <p:cNvPr id="67" name="Table 1"/>
          <p:cNvGraphicFramePr/>
          <p:nvPr/>
        </p:nvGraphicFramePr>
        <p:xfrm>
          <a:off x="107640" y="1069560"/>
          <a:ext cx="8901000" cy="4982400"/>
        </p:xfrm>
        <a:graphic>
          <a:graphicData uri="http://schemas.openxmlformats.org/drawingml/2006/table">
            <a:tbl>
              <a:tblPr/>
              <a:tblGrid>
                <a:gridCol w="3421080"/>
                <a:gridCol w="5480280"/>
              </a:tblGrid>
              <a:tr h="410760">
                <a:tc>
                  <a:txBody>
                    <a:bodyPr lIns="84600" rIns="84600"/>
                    <a:p>
                      <a:pPr>
                        <a:lnSpc>
                          <a:spcPct val="107000"/>
                        </a:lnSpc>
                        <a:spcBef>
                          <a:spcPts val="431"/>
                        </a:spcBef>
                      </a:pPr>
                      <a:r>
                        <a:rPr b="0" lang="ru-MD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PACS</a:t>
                      </a:r>
                      <a:endParaRPr b="0" lang="ru-MD" sz="2400" spc="-1" strike="noStrike">
                        <a:latin typeface="Arial"/>
                      </a:endParaRPr>
                    </a:p>
                  </a:txBody>
                  <a:tcPr marL="84600" marR="846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4600" rIns="84600"/>
                    <a:p>
                      <a:pPr>
                        <a:lnSpc>
                          <a:spcPct val="107000"/>
                        </a:lnSpc>
                        <a:spcBef>
                          <a:spcPts val="431"/>
                        </a:spcBef>
                      </a:pPr>
                      <a:r>
                        <a:rPr b="0" lang="ru-MD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RadEX </a:t>
                      </a:r>
                      <a:r>
                        <a:rPr b="0" lang="ru-MD" sz="17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b="0" lang="ru-MD" sz="1700" spc="-1" strike="noStrike">
                        <a:latin typeface="Arial"/>
                      </a:endParaRPr>
                    </a:p>
                  </a:txBody>
                  <a:tcPr marL="84600" marR="846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64800">
                <a:tc>
                  <a:txBody>
                    <a:bodyPr lIns="84600" rIns="84600"/>
                    <a:p>
                      <a:pPr marL="343080" indent="-340920">
                        <a:lnSpc>
                          <a:spcPct val="107000"/>
                        </a:lnSpc>
                        <a:buClr>
                          <a:srgbClr val="000000"/>
                        </a:buClr>
                        <a:buFont typeface="Wingdings" charset="2"/>
                        <a:buChar char=""/>
                      </a:pPr>
                      <a:r>
                        <a:rPr b="0" lang="ru-MD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Операции DICOM</a:t>
                      </a:r>
                      <a:endParaRPr b="0" lang="ru-MD" sz="2000" spc="-1" strike="noStrike">
                        <a:latin typeface="Arial"/>
                      </a:endParaRPr>
                    </a:p>
                    <a:p>
                      <a:pPr marL="343080" indent="-340920">
                        <a:lnSpc>
                          <a:spcPct val="107000"/>
                        </a:lnSpc>
                        <a:buClr>
                          <a:srgbClr val="000000"/>
                        </a:buClr>
                        <a:buFont typeface="Wingdings" charset="2"/>
                        <a:buChar char=""/>
                      </a:pPr>
                      <a:r>
                        <a:rPr b="0" lang="ru-MD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Импорт Изображений</a:t>
                      </a:r>
                      <a:endParaRPr b="0" lang="ru-MD" sz="2000" spc="-1" strike="noStrike">
                        <a:latin typeface="Arial"/>
                      </a:endParaRPr>
                    </a:p>
                    <a:p>
                      <a:pPr marL="343080" indent="-340920">
                        <a:lnSpc>
                          <a:spcPct val="107000"/>
                        </a:lnSpc>
                        <a:buClr>
                          <a:srgbClr val="000000"/>
                        </a:buClr>
                        <a:buFont typeface="Wingdings" charset="2"/>
                        <a:buChar char=""/>
                      </a:pPr>
                      <a:r>
                        <a:rPr b="0" lang="ru-MD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Экспорт Изображений</a:t>
                      </a:r>
                      <a:endParaRPr b="0" lang="ru-MD" sz="2000" spc="-1" strike="noStrike">
                        <a:latin typeface="Arial"/>
                      </a:endParaRPr>
                    </a:p>
                    <a:p>
                      <a:pPr marL="343080" indent="-340920">
                        <a:lnSpc>
                          <a:spcPct val="107000"/>
                        </a:lnSpc>
                        <a:buClr>
                          <a:srgbClr val="000000"/>
                        </a:buClr>
                        <a:buFont typeface="Wingdings" charset="2"/>
                        <a:buChar char=""/>
                      </a:pPr>
                      <a:r>
                        <a:rPr b="0" lang="ru-MD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Архивирование</a:t>
                      </a:r>
                      <a:endParaRPr b="0" lang="ru-MD" sz="2000" spc="-1" strike="noStrike">
                        <a:latin typeface="Arial"/>
                      </a:endParaRPr>
                    </a:p>
                    <a:p>
                      <a:pPr marL="343080" indent="-340920">
                        <a:lnSpc>
                          <a:spcPct val="107000"/>
                        </a:lnSpc>
                        <a:buClr>
                          <a:srgbClr val="000000"/>
                        </a:buClr>
                        <a:buFont typeface="Wingdings" charset="2"/>
                        <a:buChar char=""/>
                      </a:pPr>
                      <a:r>
                        <a:rPr b="0" lang="ru-MD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Поиск Изображений</a:t>
                      </a:r>
                      <a:endParaRPr b="0" lang="ru-MD" sz="2000" spc="-1" strike="noStrike">
                        <a:latin typeface="Arial"/>
                      </a:endParaRPr>
                    </a:p>
                  </a:txBody>
                  <a:tcPr marL="84600" marR="846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84600" rIns="84600"/>
                    <a:p>
                      <a:pPr marL="343080" indent="-340920">
                        <a:lnSpc>
                          <a:spcPct val="107000"/>
                        </a:lnSpc>
                        <a:buClr>
                          <a:srgbClr val="000000"/>
                        </a:buClr>
                        <a:buFont typeface="Wingdings" charset="2"/>
                        <a:buChar char=""/>
                      </a:pPr>
                      <a:r>
                        <a:rPr b="0" lang="ru-MD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Операции DICOM</a:t>
                      </a:r>
                      <a:endParaRPr b="0" lang="ru-MD" sz="2000" spc="-1" strike="noStrike">
                        <a:latin typeface="Arial"/>
                      </a:endParaRPr>
                    </a:p>
                    <a:p>
                      <a:pPr marL="343080" indent="-340920">
                        <a:lnSpc>
                          <a:spcPct val="107000"/>
                        </a:lnSpc>
                        <a:buClr>
                          <a:srgbClr val="000000"/>
                        </a:buClr>
                        <a:buFont typeface="Wingdings" charset="2"/>
                        <a:buChar char=""/>
                      </a:pPr>
                      <a:r>
                        <a:rPr b="0" lang="ru-MD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Импорт Изображений</a:t>
                      </a:r>
                      <a:endParaRPr b="0" lang="ru-MD" sz="2000" spc="-1" strike="noStrike">
                        <a:latin typeface="Arial"/>
                      </a:endParaRPr>
                    </a:p>
                    <a:p>
                      <a:pPr marL="343080" indent="-340920">
                        <a:lnSpc>
                          <a:spcPct val="107000"/>
                        </a:lnSpc>
                        <a:buClr>
                          <a:srgbClr val="000000"/>
                        </a:buClr>
                        <a:buFont typeface="Wingdings" charset="2"/>
                        <a:buChar char=""/>
                      </a:pPr>
                      <a:r>
                        <a:rPr b="0" lang="ru-MD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Экспорт Изображений</a:t>
                      </a:r>
                      <a:endParaRPr b="0" lang="ru-MD" sz="2000" spc="-1" strike="noStrike">
                        <a:latin typeface="Arial"/>
                      </a:endParaRPr>
                    </a:p>
                    <a:p>
                      <a:pPr marL="343080" indent="-340920">
                        <a:lnSpc>
                          <a:spcPct val="107000"/>
                        </a:lnSpc>
                        <a:buClr>
                          <a:srgbClr val="000000"/>
                        </a:buClr>
                        <a:buFont typeface="Wingdings" charset="2"/>
                        <a:buChar char=""/>
                      </a:pPr>
                      <a:r>
                        <a:rPr b="0" lang="ru-MD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Архивирование, специализированное под нужды клиента</a:t>
                      </a:r>
                      <a:endParaRPr b="0" lang="ru-MD" sz="2000" spc="-1" strike="noStrike">
                        <a:latin typeface="Arial"/>
                      </a:endParaRPr>
                    </a:p>
                    <a:p>
                      <a:pPr marL="343080" indent="-340920">
                        <a:lnSpc>
                          <a:spcPct val="107000"/>
                        </a:lnSpc>
                        <a:buClr>
                          <a:srgbClr val="000000"/>
                        </a:buClr>
                        <a:buFont typeface="Wingdings" charset="2"/>
                        <a:buChar char=""/>
                      </a:pPr>
                      <a:r>
                        <a:rPr b="0" lang="ru-MD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Поиск Исследований</a:t>
                      </a:r>
                      <a:endParaRPr b="0" lang="ru-MD" sz="2000" spc="-1" strike="noStrike">
                        <a:latin typeface="Arial"/>
                      </a:endParaRPr>
                    </a:p>
                    <a:p>
                      <a:pPr marL="343080" indent="-340920">
                        <a:lnSpc>
                          <a:spcPct val="107000"/>
                        </a:lnSpc>
                        <a:buClr>
                          <a:srgbClr val="000000"/>
                        </a:buClr>
                        <a:buFont typeface="Wingdings" charset="2"/>
                        <a:buChar char=""/>
                      </a:pPr>
                      <a:r>
                        <a:rPr b="0" lang="ru-MD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Пост обработка</a:t>
                      </a:r>
                      <a:endParaRPr b="0" lang="ru-MD" sz="2000" spc="-1" strike="noStrike">
                        <a:latin typeface="Arial"/>
                      </a:endParaRPr>
                    </a:p>
                    <a:p>
                      <a:pPr marL="343080" indent="-340920">
                        <a:lnSpc>
                          <a:spcPct val="107000"/>
                        </a:lnSpc>
                        <a:buClr>
                          <a:srgbClr val="000000"/>
                        </a:buClr>
                        <a:buFont typeface="Wingdings" charset="2"/>
                        <a:buChar char=""/>
                      </a:pPr>
                      <a:r>
                        <a:rPr b="0" lang="ru-MD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Интеграция сo сторонними системами.</a:t>
                      </a:r>
                      <a:endParaRPr b="0" lang="ru-MD" sz="2000" spc="-1" strike="noStrike">
                        <a:latin typeface="Arial"/>
                      </a:endParaRPr>
                    </a:p>
                    <a:p>
                      <a:pPr marL="343080" indent="-340920">
                        <a:lnSpc>
                          <a:spcPct val="107000"/>
                        </a:lnSpc>
                        <a:buClr>
                          <a:srgbClr val="000000"/>
                        </a:buClr>
                        <a:buFont typeface="Wingdings" charset="2"/>
                        <a:buChar char=""/>
                      </a:pPr>
                      <a:r>
                        <a:rPr b="0" lang="ru-MD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Интеграция с DICOM Viewer.</a:t>
                      </a:r>
                      <a:endParaRPr b="0" lang="ru-MD" sz="2000" spc="-1" strike="noStrike">
                        <a:latin typeface="Arial"/>
                      </a:endParaRPr>
                    </a:p>
                    <a:p>
                      <a:pPr marL="343080" indent="-340920">
                        <a:lnSpc>
                          <a:spcPct val="107000"/>
                        </a:lnSpc>
                        <a:buClr>
                          <a:srgbClr val="000000"/>
                        </a:buClr>
                        <a:buFont typeface="Wingdings" charset="2"/>
                        <a:buChar char=""/>
                      </a:pPr>
                      <a:r>
                        <a:rPr b="0" lang="ru-MD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Разграничение уровней доступа.</a:t>
                      </a:r>
                      <a:endParaRPr b="0" lang="ru-MD" sz="2000" spc="-1" strike="noStrike">
                        <a:latin typeface="Arial"/>
                      </a:endParaRPr>
                    </a:p>
                    <a:p>
                      <a:pPr marL="343080" indent="-340920">
                        <a:lnSpc>
                          <a:spcPct val="107000"/>
                        </a:lnSpc>
                        <a:buClr>
                          <a:srgbClr val="000000"/>
                        </a:buClr>
                        <a:buFont typeface="Wingdings" charset="2"/>
                        <a:buChar char=""/>
                      </a:pPr>
                      <a:r>
                        <a:rPr b="0" lang="ru-MD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Мониторинг Работы.</a:t>
                      </a:r>
                      <a:endParaRPr b="0" lang="ru-MD" sz="2000" spc="-1" strike="noStrike">
                        <a:latin typeface="Arial"/>
                      </a:endParaRPr>
                    </a:p>
                    <a:p>
                      <a:pPr marL="343080" indent="-340920">
                        <a:lnSpc>
                          <a:spcPct val="107000"/>
                        </a:lnSpc>
                        <a:buClr>
                          <a:srgbClr val="000000"/>
                        </a:buClr>
                        <a:buFont typeface="Wingdings" charset="2"/>
                        <a:buChar char=""/>
                      </a:pPr>
                      <a:r>
                        <a:rPr b="0" lang="ru-MD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Дистанционная конфигурация.</a:t>
                      </a:r>
                      <a:endParaRPr b="0" lang="ru-MD" sz="2000" spc="-1" strike="noStrike">
                        <a:latin typeface="Arial"/>
                      </a:endParaRPr>
                    </a:p>
                  </a:txBody>
                  <a:tcPr marL="84600" marR="846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8" name="CustomShape 2"/>
          <p:cNvSpPr/>
          <p:nvPr/>
        </p:nvSpPr>
        <p:spPr>
          <a:xfrm>
            <a:off x="332280" y="333720"/>
            <a:ext cx="2143440" cy="73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ru-MD" sz="2400" spc="-1" strike="noStrike">
                <a:solidFill>
                  <a:srgbClr val="000000"/>
                </a:solidFill>
                <a:latin typeface="Calibri"/>
                <a:ea typeface="Times New Roman"/>
              </a:rPr>
              <a:t>RadEX  VS PACS</a:t>
            </a:r>
            <a:endParaRPr b="0" lang="ru-MD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MD" sz="2400" spc="-1" strike="noStrike"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</TotalTime>
  <Application>LibreOffice/6.0.4.2$Windows_X86_64 LibreOffice_project/9b0d9b32d5dcda91d2f1a96dc04c645c450872bf</Application>
  <Company>Microsoft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2018-06-17T17:01:17Z</dcterms:created>
  <dc:creator>Марина</dc:creator>
  <dc:description/>
  <dc:language>ru-MD</dc:language>
  <cp:lastModifiedBy/>
  <dcterms:modified xsi:type="dcterms:W3CDTF">2018-06-21T15:07:33Z</dcterms:modified>
  <cp:revision>55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Microsoft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4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19</vt:i4>
  </property>
</Properties>
</file>